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84" r:id="rId1"/>
  </p:sldMasterIdLst>
  <p:notesMasterIdLst>
    <p:notesMasterId r:id="rId31"/>
  </p:notesMasterIdLst>
  <p:handoutMasterIdLst>
    <p:handoutMasterId r:id="rId32"/>
  </p:handoutMasterIdLst>
  <p:sldIdLst>
    <p:sldId id="256" r:id="rId2"/>
    <p:sldId id="299" r:id="rId3"/>
    <p:sldId id="425" r:id="rId4"/>
    <p:sldId id="426" r:id="rId5"/>
    <p:sldId id="355" r:id="rId6"/>
    <p:sldId id="313" r:id="rId7"/>
    <p:sldId id="381" r:id="rId8"/>
    <p:sldId id="396" r:id="rId9"/>
    <p:sldId id="319" r:id="rId10"/>
    <p:sldId id="344" r:id="rId11"/>
    <p:sldId id="407" r:id="rId12"/>
    <p:sldId id="408" r:id="rId13"/>
    <p:sldId id="409" r:id="rId14"/>
    <p:sldId id="410" r:id="rId15"/>
    <p:sldId id="411" r:id="rId16"/>
    <p:sldId id="412" r:id="rId17"/>
    <p:sldId id="327" r:id="rId18"/>
    <p:sldId id="413" r:id="rId19"/>
    <p:sldId id="414" r:id="rId20"/>
    <p:sldId id="415" r:id="rId21"/>
    <p:sldId id="421" r:id="rId22"/>
    <p:sldId id="416" r:id="rId23"/>
    <p:sldId id="418" r:id="rId24"/>
    <p:sldId id="419" r:id="rId25"/>
    <p:sldId id="420" r:id="rId26"/>
    <p:sldId id="422" r:id="rId27"/>
    <p:sldId id="375" r:id="rId28"/>
    <p:sldId id="376" r:id="rId29"/>
    <p:sldId id="423" r:id="rId3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cki Grover" initials="VG" lastIdx="1" clrIdx="0">
    <p:extLst/>
  </p:cmAuthor>
  <p:cmAuthor id="2" name="Leslie A Betlach" initials="LAB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5C"/>
    <a:srgbClr val="B26314"/>
    <a:srgbClr val="C1A00F"/>
    <a:srgbClr val="F1850F"/>
    <a:srgbClr val="005AB4"/>
    <a:srgbClr val="A3CB0F"/>
    <a:srgbClr val="FFCC00"/>
    <a:srgbClr val="C7E68F"/>
    <a:srgbClr val="CCFF33"/>
    <a:srgbClr val="DFE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147" autoAdjust="0"/>
    <p:restoredTop sz="86035" autoAdjust="0"/>
  </p:normalViewPr>
  <p:slideViewPr>
    <p:cSldViewPr snapToGrid="0">
      <p:cViewPr varScale="1">
        <p:scale>
          <a:sx n="116" d="100"/>
          <a:sy n="116" d="100"/>
        </p:scale>
        <p:origin x="1469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0572"/>
    </p:cViewPr>
  </p:sorterViewPr>
  <p:notesViewPr>
    <p:cSldViewPr snapToGrid="0">
      <p:cViewPr varScale="1">
        <p:scale>
          <a:sx n="49" d="100"/>
          <a:sy n="49" d="100"/>
        </p:scale>
        <p:origin x="2710" y="1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61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238" cy="466725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1"/>
            <a:ext cx="3043238" cy="466725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r">
              <a:defRPr sz="1200"/>
            </a:lvl1pPr>
          </a:lstStyle>
          <a:p>
            <a:fld id="{47A54A46-23AE-4E87-B3B1-CDCB004304ED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375"/>
            <a:ext cx="3043238" cy="466725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r">
              <a:defRPr sz="1200"/>
            </a:lvl1pPr>
          </a:lstStyle>
          <a:p>
            <a:fld id="{16BCFE5F-EE95-46D1-BCB2-425216260B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841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06" tIns="46653" rIns="93306" bIns="4665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06" tIns="46653" rIns="93306" bIns="46653" rtlCol="0"/>
          <a:lstStyle>
            <a:lvl1pPr algn="r">
              <a:defRPr sz="1200"/>
            </a:lvl1pPr>
          </a:lstStyle>
          <a:p>
            <a:fld id="{C0BCB4FE-7799-4B23-ADC1-04DD4F7E2FB8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6913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06" tIns="46653" rIns="93306" bIns="4665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06" tIns="46653" rIns="93306" bIns="4665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06" tIns="46653" rIns="93306" bIns="4665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3" cy="465455"/>
          </a:xfrm>
          <a:prstGeom prst="rect">
            <a:avLst/>
          </a:prstGeom>
        </p:spPr>
        <p:txBody>
          <a:bodyPr vert="horz" lIns="93306" tIns="46653" rIns="93306" bIns="46653" rtlCol="0" anchor="b"/>
          <a:lstStyle>
            <a:lvl1pPr algn="r">
              <a:defRPr sz="1200"/>
            </a:lvl1pPr>
          </a:lstStyle>
          <a:p>
            <a:fld id="{C54058AE-8273-477B-B6A9-82E6C2C88E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9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53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8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43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" indent="-365760">
              <a:spcAft>
                <a:spcPts val="30"/>
              </a:spcAft>
              <a:buFont typeface="Calibri" panose="020F0502020204030204" pitchFamily="34" charset="0"/>
              <a:buChar char="⁻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7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7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7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7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53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47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528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21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06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811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94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671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53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380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538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576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987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50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354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5017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445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861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533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7475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057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58AE-8273-477B-B6A9-82E6C2C88EA8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1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9F37-2B0A-4151-AD53-1748D9DC68C2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bg2">
                <a:alpha val="30000"/>
                <a:lumMod val="86000"/>
              </a:schemeClr>
            </a:gs>
            <a:gs pos="58000">
              <a:schemeClr val="bg1">
                <a:tint val="90000"/>
                <a:shade val="90000"/>
                <a:satMod val="200000"/>
              </a:schemeClr>
            </a:gs>
            <a:gs pos="73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47B7977-561D-4937-BC35-8A1ABD9C6B61}" type="datetime1">
              <a:rPr lang="en-US" smtClean="0"/>
              <a:t>8/19/2019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ECD98F5-32D3-4BFE-BE51-9388622085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925" y="350520"/>
            <a:ext cx="8153400" cy="5790398"/>
          </a:xfrm>
          <a:prstGeom prst="rect">
            <a:avLst/>
          </a:prstGeom>
          <a:noFill/>
          <a:ln w="31750" cmpd="sng">
            <a:solidFill>
              <a:srgbClr val="005AB4"/>
            </a:solidFill>
            <a:beve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9250" y="2042161"/>
            <a:ext cx="9144000" cy="2240278"/>
          </a:xfrm>
          <a:solidFill>
            <a:srgbClr val="B26314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</a:t>
            </a:r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	</a:t>
            </a:r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	</a:t>
            </a:r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 RFP</a:t>
            </a:r>
            <a:b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Update</a:t>
            </a:r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sz="6700" b="1" i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95725" y="6294919"/>
            <a:ext cx="2971800" cy="4680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B26314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August 19, 2019</a:t>
            </a:r>
            <a:endParaRPr lang="en-US" sz="3200" b="1" dirty="0">
              <a:ln>
                <a:solidFill>
                  <a:schemeClr val="tx1"/>
                </a:solidFill>
              </a:ln>
              <a:solidFill>
                <a:srgbClr val="B26314"/>
              </a:solidFill>
              <a:latin typeface="Arial Narrow" panose="020B0606020202030204" pitchFamily="34" charset="0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9766"/>
            <a:ext cx="2798546" cy="279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8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63250" cy="1300165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Background - Site</a:t>
            </a:r>
            <a:endParaRPr lang="en-US" sz="4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6723" y="1645921"/>
            <a:ext cx="516207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City-owned property updated in 2004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9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14,770 square foot event center </a:t>
            </a:r>
            <a:r>
              <a:rPr lang="en-US" sz="2300" dirty="0" smtClean="0">
                <a:solidFill>
                  <a:srgbClr val="002E5C"/>
                </a:solidFill>
              </a:rPr>
              <a:t>space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9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Located in the heart of the Downtown Core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900" dirty="0" smtClean="0">
              <a:solidFill>
                <a:srgbClr val="002E5C"/>
              </a:solidFill>
            </a:endParaRPr>
          </a:p>
        </p:txBody>
      </p:sp>
      <p:sp>
        <p:nvSpPr>
          <p:cNvPr id="4" name="AutoShape 4" descr="Image result for renton pavil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Image result for renton pavil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798" y="2553880"/>
            <a:ext cx="3635276" cy="272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85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63250" cy="1300165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Background - COW</a:t>
            </a:r>
            <a:endParaRPr lang="en-US" sz="4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6723" y="1645921"/>
            <a:ext cx="603749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COW </a:t>
            </a:r>
            <a:r>
              <a:rPr lang="en-US" sz="2300" dirty="0" smtClean="0">
                <a:solidFill>
                  <a:srgbClr val="002E5C"/>
                </a:solidFill>
              </a:rPr>
              <a:t>met to discuss a Pavilion Market Concept on April 15</a:t>
            </a:r>
            <a:r>
              <a:rPr lang="en-US" sz="2300" baseline="30000" dirty="0" smtClean="0">
                <a:solidFill>
                  <a:srgbClr val="002E5C"/>
                </a:solidFill>
              </a:rPr>
              <a:t>th</a:t>
            </a:r>
            <a:r>
              <a:rPr lang="en-US" sz="2300" dirty="0" smtClean="0">
                <a:solidFill>
                  <a:srgbClr val="002E5C"/>
                </a:solidFill>
              </a:rPr>
              <a:t>, 2019</a:t>
            </a:r>
          </a:p>
          <a:p>
            <a:pPr marL="742950" lvl="1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Points of Discussion:</a:t>
            </a:r>
          </a:p>
          <a:p>
            <a:pPr marL="1200150" lvl="2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History of the site</a:t>
            </a:r>
          </a:p>
          <a:p>
            <a:pPr marL="1657350" lvl="3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Original Building</a:t>
            </a:r>
          </a:p>
          <a:p>
            <a:pPr marL="1657350" lvl="3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2M Rehab</a:t>
            </a:r>
          </a:p>
          <a:p>
            <a:pPr marL="1200150" lvl="2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Uses on the site</a:t>
            </a:r>
          </a:p>
          <a:p>
            <a:pPr marL="1200150" lvl="2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Incorporation of the Big 5 site and Transit Area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COW requested staff gather additional information for a future COW discussion</a:t>
            </a:r>
          </a:p>
          <a:p>
            <a:pPr>
              <a:spcAft>
                <a:spcPts val="30"/>
              </a:spcAft>
            </a:pPr>
            <a:endParaRPr lang="en-US" sz="2400" dirty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2300" dirty="0" smtClean="0">
              <a:solidFill>
                <a:srgbClr val="002E5C"/>
              </a:solidFill>
            </a:endParaRPr>
          </a:p>
        </p:txBody>
      </p:sp>
      <p:sp>
        <p:nvSpPr>
          <p:cNvPr id="4" name="AutoShape 4" descr="Image result for renton pavil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Image result for renton pavil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16" y="1645921"/>
            <a:ext cx="2839034" cy="21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2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63250" cy="1300165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Background - COW</a:t>
            </a:r>
            <a:endParaRPr lang="en-US" sz="4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6723" y="1645921"/>
            <a:ext cx="6037493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Staff provided a </a:t>
            </a:r>
            <a:r>
              <a:rPr lang="en-US" sz="2300" dirty="0" smtClean="0">
                <a:solidFill>
                  <a:srgbClr val="002E5C"/>
                </a:solidFill>
              </a:rPr>
              <a:t>Downtown Update on June 10</a:t>
            </a:r>
            <a:r>
              <a:rPr lang="en-US" sz="2300" baseline="30000" dirty="0" smtClean="0">
                <a:solidFill>
                  <a:srgbClr val="002E5C"/>
                </a:solidFill>
              </a:rPr>
              <a:t>th</a:t>
            </a:r>
            <a:r>
              <a:rPr lang="en-US" sz="2300" dirty="0" smtClean="0">
                <a:solidFill>
                  <a:srgbClr val="002E5C"/>
                </a:solidFill>
              </a:rPr>
              <a:t>, 2019</a:t>
            </a:r>
          </a:p>
          <a:p>
            <a:pPr marL="742950" lvl="1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Points of Discussion:</a:t>
            </a:r>
          </a:p>
          <a:p>
            <a:pPr marL="1200150" lvl="2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Downtown Projects</a:t>
            </a:r>
          </a:p>
          <a:p>
            <a:pPr marL="1200150" lvl="2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Public Art</a:t>
            </a:r>
          </a:p>
          <a:p>
            <a:pPr marL="1200150" lvl="2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Pavilion RFP</a:t>
            </a:r>
          </a:p>
          <a:p>
            <a:pPr marL="1657350" lvl="3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Updated COW on submittals</a:t>
            </a:r>
          </a:p>
          <a:p>
            <a:pPr marL="1657350" lvl="3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Notified COW we would return once the Selection Committee made their recommendation </a:t>
            </a:r>
          </a:p>
          <a:p>
            <a:pPr>
              <a:spcAft>
                <a:spcPts val="30"/>
              </a:spcAft>
            </a:pPr>
            <a:endParaRPr lang="en-US" sz="2400" dirty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2300" dirty="0" smtClean="0">
              <a:solidFill>
                <a:srgbClr val="002E5C"/>
              </a:solidFill>
            </a:endParaRPr>
          </a:p>
        </p:txBody>
      </p:sp>
      <p:sp>
        <p:nvSpPr>
          <p:cNvPr id="4" name="AutoShape 4" descr="Image result for renton pavil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Image result for renton pavil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16" y="1645921"/>
            <a:ext cx="2839034" cy="21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3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RFP Review </a:t>
            </a:r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US" sz="4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66226" y="2443760"/>
            <a:ext cx="18953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"/>
              </a:spcAft>
            </a:pPr>
            <a:endParaRPr lang="en-US" sz="26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2600" dirty="0">
              <a:solidFill>
                <a:srgbClr val="002E5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955" y="1645921"/>
            <a:ext cx="8258629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E5C"/>
                </a:solidFill>
              </a:rPr>
              <a:t>RFP issued May 1</a:t>
            </a:r>
            <a:r>
              <a:rPr lang="en-US" sz="2000" baseline="30000" dirty="0">
                <a:solidFill>
                  <a:srgbClr val="002E5C"/>
                </a:solidFill>
              </a:rPr>
              <a:t>st</a:t>
            </a:r>
            <a:r>
              <a:rPr lang="en-US" sz="2000" dirty="0">
                <a:solidFill>
                  <a:srgbClr val="002E5C"/>
                </a:solidFill>
              </a:rPr>
              <a:t>, 2019 </a:t>
            </a:r>
          </a:p>
          <a:p>
            <a:pPr marL="742950" lvl="1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E5C"/>
                </a:solidFill>
              </a:rPr>
              <a:t>To renovate and provide full service management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E5C"/>
                </a:solidFill>
              </a:rPr>
              <a:t>The RFP was closed on May 31, 2019 and received two proposals.</a:t>
            </a:r>
          </a:p>
          <a:p>
            <a:pPr marL="742950" lvl="1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E5C"/>
                </a:solidFill>
              </a:rPr>
              <a:t>The Logan Market</a:t>
            </a:r>
          </a:p>
          <a:p>
            <a:pPr marL="742950" lvl="1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E5C"/>
                </a:solidFill>
              </a:rPr>
              <a:t>Pavilion 2.0</a:t>
            </a:r>
          </a:p>
          <a:p>
            <a:pPr marL="342900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E5C"/>
                </a:solidFill>
              </a:rPr>
              <a:t>Selection Committee:</a:t>
            </a:r>
            <a:endParaRPr lang="en-US" sz="2000" dirty="0" smtClean="0">
              <a:solidFill>
                <a:srgbClr val="002E5C"/>
              </a:solidFill>
            </a:endParaRPr>
          </a:p>
          <a:p>
            <a:pPr marL="800100" lvl="1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E5C"/>
                </a:solidFill>
              </a:rPr>
              <a:t>Facilities Staff</a:t>
            </a:r>
            <a:endParaRPr lang="en-US" sz="2000" dirty="0" smtClean="0">
              <a:solidFill>
                <a:srgbClr val="002E5C"/>
              </a:solidFill>
            </a:endParaRPr>
          </a:p>
          <a:p>
            <a:pPr marL="800100" lvl="1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E5C"/>
                </a:solidFill>
              </a:rPr>
              <a:t>Economic </a:t>
            </a:r>
            <a:r>
              <a:rPr lang="en-US" sz="2000" dirty="0" smtClean="0">
                <a:solidFill>
                  <a:srgbClr val="002E5C"/>
                </a:solidFill>
              </a:rPr>
              <a:t>Development Staff</a:t>
            </a:r>
            <a:endParaRPr lang="en-US" sz="2000" dirty="0" smtClean="0">
              <a:solidFill>
                <a:srgbClr val="002E5C"/>
              </a:solidFill>
            </a:endParaRPr>
          </a:p>
          <a:p>
            <a:pPr marL="800100" lvl="1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E5C"/>
                </a:solidFill>
              </a:rPr>
              <a:t>The Farmers </a:t>
            </a:r>
            <a:r>
              <a:rPr lang="en-US" sz="2000" dirty="0" smtClean="0">
                <a:solidFill>
                  <a:srgbClr val="002E5C"/>
                </a:solidFill>
              </a:rPr>
              <a:t>Market Staff</a:t>
            </a:r>
            <a:endParaRPr lang="en-US" sz="2000" dirty="0" smtClean="0">
              <a:solidFill>
                <a:srgbClr val="002E5C"/>
              </a:solidFill>
            </a:endParaRPr>
          </a:p>
          <a:p>
            <a:pPr marL="342900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E5C"/>
                </a:solidFill>
              </a:rPr>
              <a:t>Evaluation</a:t>
            </a:r>
          </a:p>
          <a:p>
            <a:pPr marL="800100" lvl="1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E5C"/>
                </a:solidFill>
              </a:rPr>
              <a:t>Based </a:t>
            </a:r>
            <a:r>
              <a:rPr lang="en-US" sz="2000" dirty="0" smtClean="0">
                <a:solidFill>
                  <a:srgbClr val="002E5C"/>
                </a:solidFill>
              </a:rPr>
              <a:t>upon responsiveness </a:t>
            </a:r>
            <a:r>
              <a:rPr lang="en-US" sz="2000" dirty="0">
                <a:solidFill>
                  <a:srgbClr val="002E5C"/>
                </a:solidFill>
              </a:rPr>
              <a:t>to the City’s stated objectives; the qualifications and capacity of </a:t>
            </a:r>
            <a:r>
              <a:rPr lang="en-US" sz="2000" dirty="0" smtClean="0">
                <a:solidFill>
                  <a:srgbClr val="002E5C"/>
                </a:solidFill>
              </a:rPr>
              <a:t>team members;  and the </a:t>
            </a:r>
            <a:r>
              <a:rPr lang="en-US" sz="2000" dirty="0">
                <a:solidFill>
                  <a:srgbClr val="002E5C"/>
                </a:solidFill>
              </a:rPr>
              <a:t>proposed </a:t>
            </a:r>
            <a:r>
              <a:rPr lang="en-US" sz="2000" dirty="0" smtClean="0">
                <a:solidFill>
                  <a:srgbClr val="002E5C"/>
                </a:solidFill>
              </a:rPr>
              <a:t>concept</a:t>
            </a:r>
            <a:r>
              <a:rPr lang="en-US" sz="2000" dirty="0" smtClean="0">
                <a:solidFill>
                  <a:srgbClr val="002E5C"/>
                </a:solidFill>
              </a:rPr>
              <a:t>.</a:t>
            </a:r>
          </a:p>
          <a:p>
            <a:pPr marL="342900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E5C"/>
                </a:solidFill>
              </a:rPr>
              <a:t>Selection Committee Meetings</a:t>
            </a:r>
          </a:p>
          <a:p>
            <a:pPr marL="800100" lvl="1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E5C"/>
                </a:solidFill>
              </a:rPr>
              <a:t>Kickoff Meeting – June 10, 2019</a:t>
            </a:r>
          </a:p>
          <a:p>
            <a:pPr marL="800100" lvl="1" indent="-342900" algn="just">
              <a:spcAft>
                <a:spcPts val="3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E5C"/>
                </a:solidFill>
              </a:rPr>
              <a:t>Scoring Meeting – June 21, 2019</a:t>
            </a:r>
            <a:endParaRPr lang="en-US" dirty="0" smtClean="0">
              <a:solidFill>
                <a:srgbClr val="002E5C"/>
              </a:solidFill>
            </a:endParaRPr>
          </a:p>
          <a:p>
            <a:pPr marL="457200" indent="-45720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900" dirty="0" smtClean="0">
              <a:solidFill>
                <a:srgbClr val="002E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9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City Objectives</a:t>
            </a:r>
            <a:endParaRPr lang="en-US" sz="4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559" y="1499179"/>
            <a:ext cx="701915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02E5C"/>
                </a:solidFill>
              </a:rPr>
              <a:t>High quality mixed-use development that enhances the character and economic viability of the City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8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02E5C"/>
                </a:solidFill>
              </a:rPr>
              <a:t>Achieve substantial financial benefit to the City of Renton; both in the short term, through compensation received from a lease of the site, and longer term, whether through various tax revenues or community-building opportunities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8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02E5C"/>
                </a:solidFill>
              </a:rPr>
              <a:t>Develop positive working relationships with existing organizations and businesses within the downtown core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8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02E5C"/>
                </a:solidFill>
              </a:rPr>
              <a:t>Qualifications and experience of the developer and their team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002E5C"/>
                </a:solidFill>
              </a:rPr>
              <a:t>Financial ability to complete the project in a timely manner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2" y="1300166"/>
            <a:ext cx="1919287" cy="555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9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58985" y="76201"/>
            <a:ext cx="7485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Summary</a:t>
            </a:r>
          </a:p>
          <a:p>
            <a:r>
              <a:rPr lang="en-US" sz="3200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of </a:t>
            </a:r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US" sz="4000" b="1" dirty="0">
              <a:ln w="12700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7027" y="76201"/>
            <a:ext cx="3771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  <a:endParaRPr lang="en-US" sz="32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7261" y="1621100"/>
            <a:ext cx="70191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Both respondents delivered very high quality and thoughtful proposals for a development that would intensify and energize this important location.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9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Both clearly demonstrated the capacity to carry out the redevelopment.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900" dirty="0" smtClean="0">
              <a:solidFill>
                <a:srgbClr val="002E5C"/>
              </a:solidFill>
            </a:endParaRP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srgbClr val="002E5C"/>
                </a:solidFill>
              </a:rPr>
              <a:t>The two proposals offer a vision of a permanent market space, coupled with some level of quality amenities to enhance the overall experience.</a:t>
            </a:r>
          </a:p>
          <a:p>
            <a:pPr marL="285750" indent="-285750">
              <a:spcAft>
                <a:spcPts val="30"/>
              </a:spcAft>
              <a:buFont typeface="Courier New" panose="02070309020205020404" pitchFamily="49" charset="0"/>
              <a:buChar char="o"/>
            </a:pPr>
            <a:endParaRPr lang="en-US" sz="900" dirty="0" smtClean="0">
              <a:solidFill>
                <a:srgbClr val="002E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43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58985" y="76201"/>
            <a:ext cx="7485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Summary</a:t>
            </a:r>
          </a:p>
          <a:p>
            <a:r>
              <a:rPr lang="en-US" sz="3200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of </a:t>
            </a:r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Process</a:t>
            </a:r>
            <a:endParaRPr lang="en-US" sz="4000" b="1" dirty="0">
              <a:ln w="12700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7027" y="76201"/>
            <a:ext cx="3771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  <a:endParaRPr lang="en-US" sz="32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7261" y="1621100"/>
            <a:ext cx="75245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30"/>
              </a:spcAft>
            </a:pPr>
            <a:r>
              <a:rPr lang="en-US" sz="2300" dirty="0" smtClean="0">
                <a:solidFill>
                  <a:srgbClr val="002E5C"/>
                </a:solidFill>
              </a:rPr>
              <a:t>The </a:t>
            </a:r>
            <a:r>
              <a:rPr lang="en-US" sz="2300" dirty="0">
                <a:solidFill>
                  <a:srgbClr val="002E5C"/>
                </a:solidFill>
              </a:rPr>
              <a:t>proposals primarily differ in their approach to utilizing the </a:t>
            </a:r>
            <a:r>
              <a:rPr lang="en-US" sz="2300" dirty="0" smtClean="0">
                <a:solidFill>
                  <a:srgbClr val="002E5C"/>
                </a:solidFill>
              </a:rPr>
              <a:t>site</a:t>
            </a:r>
            <a:endParaRPr lang="en-US" sz="900" dirty="0" smtClean="0">
              <a:solidFill>
                <a:srgbClr val="002E5C"/>
              </a:solidFill>
            </a:endParaRPr>
          </a:p>
        </p:txBody>
      </p:sp>
      <p:pic>
        <p:nvPicPr>
          <p:cNvPr id="12" name="Content Placeholder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045" y="2346340"/>
            <a:ext cx="4299217" cy="1901088"/>
          </a:xfrm>
          <a:prstGeom prst="rect">
            <a:avLst/>
          </a:prstGeom>
        </p:spPr>
      </p:pic>
      <p:pic>
        <p:nvPicPr>
          <p:cNvPr id="13" name="Content Placeholder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4514045" y="4359631"/>
            <a:ext cx="4297341" cy="19967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0620" y="2788276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Logan Market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88507" y="4816698"/>
            <a:ext cx="1371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Pavilion 2.0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1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925" y="350520"/>
            <a:ext cx="8153400" cy="5790398"/>
          </a:xfrm>
          <a:prstGeom prst="rect">
            <a:avLst/>
          </a:prstGeom>
          <a:noFill/>
          <a:ln w="31750" cmpd="sng">
            <a:solidFill>
              <a:schemeClr val="tx1">
                <a:lumMod val="75000"/>
                <a:lumOff val="25000"/>
              </a:schemeClr>
            </a:solidFill>
            <a:beve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9250" y="2042161"/>
            <a:ext cx="9144000" cy="2240278"/>
          </a:xfrm>
          <a:solidFill>
            <a:srgbClr val="B26314"/>
          </a:solidFill>
        </p:spPr>
        <p:txBody>
          <a:bodyPr>
            <a:normAutofit fontScale="90000"/>
          </a:bodyPr>
          <a:lstStyle/>
          <a:p>
            <a:pPr algn="r"/>
            <a:r>
              <a:rPr lang="en-US" sz="44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       The Logan Market Proposal</a:t>
            </a:r>
            <a:br>
              <a:rPr lang="en-US" sz="44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sz="6000" b="1" i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90212" y="6294919"/>
            <a:ext cx="4182825" cy="4680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B26314"/>
                </a:solidFill>
                <a:latin typeface="Arial Narrow" panose="020B0606020202030204" pitchFamily="34" charset="0"/>
              </a:rPr>
              <a:t>Submitted May 31, 2019</a:t>
            </a:r>
            <a:endParaRPr lang="en-US" sz="3200" b="1" dirty="0">
              <a:ln>
                <a:solidFill>
                  <a:schemeClr val="tx1"/>
                </a:solidFill>
              </a:ln>
              <a:solidFill>
                <a:srgbClr val="B2631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9766"/>
            <a:ext cx="2798546" cy="279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892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Logan Market Team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44286" y="1456521"/>
            <a:ext cx="8231298" cy="54014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E5C"/>
                </a:solidFill>
              </a:rPr>
              <a:t>Team: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Dave Brethauer – Developer, Entrepreneur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Owner of Cortona Building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Experience in Retail, Art Curriculum and Commercial Development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err="1">
                <a:solidFill>
                  <a:srgbClr val="002E5C"/>
                </a:solidFill>
              </a:rPr>
              <a:t>Keli</a:t>
            </a:r>
            <a:r>
              <a:rPr lang="en-US" sz="1600" dirty="0">
                <a:solidFill>
                  <a:srgbClr val="002E5C"/>
                </a:solidFill>
              </a:rPr>
              <a:t> Sim – Creative Director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Cook, Artist, Teacher, Tour Guide and Entrepreneur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18 years of retail experience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Claudine Rode – Tenant Relations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20 years experience in the food and hospitality industry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Previous 4 years spent working in airport restaurant development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David Tilton – Business Development, Entrepreneur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Born and raised in Renton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Entrepreneur, Consultant, Business Development, Program Management and Small Business Owner</a:t>
            </a:r>
          </a:p>
        </p:txBody>
      </p:sp>
    </p:spTree>
    <p:extLst>
      <p:ext uri="{BB962C8B-B14F-4D97-AF65-F5344CB8AC3E}">
        <p14:creationId xmlns:p14="http://schemas.microsoft.com/office/powerpoint/2010/main" val="28286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LM - Market Layout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Content Placeholder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34" y="2074542"/>
            <a:ext cx="8730685" cy="386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7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LM - Event Layout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1" y="1918952"/>
            <a:ext cx="8837597" cy="390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9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LM – </a:t>
            </a:r>
            <a:r>
              <a:rPr lang="en-US" sz="36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Culinary Arts Classroom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140" y="1722121"/>
            <a:ext cx="7586970" cy="455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5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LM – </a:t>
            </a:r>
            <a:r>
              <a:rPr lang="en-US" sz="36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Creative Learning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1" y="1722121"/>
            <a:ext cx="7446645" cy="454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Logan Market Terms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44286" y="1722121"/>
            <a:ext cx="8231298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E5C"/>
                </a:solidFill>
              </a:rPr>
              <a:t>Terms: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25-year lease with options to renew in 5-year increments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5-years of $1 annual lease terms followed by rate of $10 per square foot per year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Master Lease Authority to enter into and negotiate sub-leases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City’s continued maintenance of the exterior (less tenant seating areas) and piazza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Commitment to coordinate and host public City sponsored events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Free event rental for internal City needs such as seminars or committee meetings and/or community events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First-right-of-refusal on purchase of the building and/or land including the Transit street and vacant gravel lot</a:t>
            </a:r>
            <a:endParaRPr lang="en-US" sz="1600" dirty="0">
              <a:solidFill>
                <a:srgbClr val="002E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8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Logan Market Concept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121" y="1722121"/>
            <a:ext cx="5864470" cy="486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6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925" y="350520"/>
            <a:ext cx="8153400" cy="5790398"/>
          </a:xfrm>
          <a:prstGeom prst="rect">
            <a:avLst/>
          </a:prstGeom>
          <a:noFill/>
          <a:ln w="31750" cmpd="sng">
            <a:solidFill>
              <a:schemeClr val="tx1">
                <a:lumMod val="75000"/>
                <a:lumOff val="25000"/>
              </a:schemeClr>
            </a:solidFill>
            <a:beve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9250" y="2042161"/>
            <a:ext cx="9144000" cy="2240278"/>
          </a:xfrm>
          <a:solidFill>
            <a:srgbClr val="B26314"/>
          </a:solidFill>
        </p:spPr>
        <p:txBody>
          <a:bodyPr>
            <a:normAutofit/>
          </a:bodyPr>
          <a:lstStyle/>
          <a:p>
            <a:pPr algn="r"/>
            <a:r>
              <a:rPr lang="en-US" sz="44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       The Pavilion 2.0 Proposal</a:t>
            </a:r>
            <a:br>
              <a:rPr lang="en-US" sz="44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sz="6000" b="1" i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33510" y="6305152"/>
            <a:ext cx="4296229" cy="4680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B26314"/>
                </a:solidFill>
                <a:latin typeface="Arial Narrow" panose="020B0606020202030204" pitchFamily="34" charset="0"/>
              </a:rPr>
              <a:t>Submitted May 31, 2019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9766"/>
            <a:ext cx="2798546" cy="279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99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 2.0 Team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5976" y="1645921"/>
            <a:ext cx="8231298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E5C"/>
                </a:solidFill>
              </a:rPr>
              <a:t>Team: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Kenneth Rogers</a:t>
            </a:r>
            <a:endParaRPr lang="en-US" sz="1600" dirty="0">
              <a:solidFill>
                <a:srgbClr val="002E5C"/>
              </a:solidFill>
            </a:endParaRP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E5C"/>
                </a:solidFill>
              </a:rPr>
              <a:t>Owner of </a:t>
            </a:r>
            <a:r>
              <a:rPr lang="en-US" sz="1600" dirty="0" smtClean="0">
                <a:solidFill>
                  <a:srgbClr val="002E5C"/>
                </a:solidFill>
              </a:rPr>
              <a:t>Rain City Catering</a:t>
            </a:r>
            <a:endParaRPr lang="en-US" sz="1600" dirty="0">
              <a:solidFill>
                <a:srgbClr val="002E5C"/>
              </a:solidFill>
            </a:endParaRP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Years of experience operating the current Pavilion </a:t>
            </a:r>
            <a:endParaRPr lang="en-US" sz="1600" dirty="0">
              <a:solidFill>
                <a:srgbClr val="002E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79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2.0 - Market Layout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32" y="1899634"/>
            <a:ext cx="8205785" cy="395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2.0 - Event Layout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09" y="1669555"/>
            <a:ext cx="8620232" cy="392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6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2.0 – </a:t>
            </a:r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Arts, Music &amp; Food Layout</a:t>
            </a:r>
            <a:endParaRPr lang="en-US" sz="4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117" y="1864140"/>
            <a:ext cx="8653016" cy="392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0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2.0 – </a:t>
            </a:r>
            <a:r>
              <a:rPr lang="en-US" sz="36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Pop-up Business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019" y="1643599"/>
            <a:ext cx="6899211" cy="489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1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 2.0 Terms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44286" y="1722121"/>
            <a:ext cx="82312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E5C"/>
                </a:solidFill>
              </a:rPr>
              <a:t>Terms: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15 to 20 year lease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E5C"/>
                </a:solidFill>
              </a:rPr>
              <a:t>Revenue share percentage with the City</a:t>
            </a:r>
          </a:p>
        </p:txBody>
      </p:sp>
    </p:spTree>
    <p:extLst>
      <p:ext uri="{BB962C8B-B14F-4D97-AF65-F5344CB8AC3E}">
        <p14:creationId xmlns:p14="http://schemas.microsoft.com/office/powerpoint/2010/main" val="239646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 2.0 Concept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472" y="1722121"/>
            <a:ext cx="7234928" cy="450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Review Committee Summary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1" y="1722121"/>
            <a:ext cx="3678687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E5C"/>
                </a:solidFill>
              </a:rPr>
              <a:t>Both concepts address  city objectives with a </a:t>
            </a:r>
            <a:r>
              <a:rPr lang="en-US" dirty="0" smtClean="0">
                <a:solidFill>
                  <a:srgbClr val="002E5C"/>
                </a:solidFill>
              </a:rPr>
              <a:t>mixed use plan </a:t>
            </a:r>
            <a:r>
              <a:rPr lang="en-US" dirty="0">
                <a:solidFill>
                  <a:srgbClr val="002E5C"/>
                </a:solidFill>
              </a:rPr>
              <a:t>that brings a variety of different uses to the site and creates a more urban center feel. </a:t>
            </a:r>
          </a:p>
          <a:p>
            <a:pPr marL="342900" indent="-342900">
              <a:spcAft>
                <a:spcPts val="400"/>
              </a:spcAft>
              <a:buFont typeface="Courier New" panose="02070309020205020404" pitchFamily="49" charset="0"/>
              <a:buChar char="o"/>
            </a:pPr>
            <a:endParaRPr lang="en-US" sz="100" dirty="0">
              <a:solidFill>
                <a:srgbClr val="002E5C"/>
              </a:solidFill>
            </a:endParaRPr>
          </a:p>
          <a:p>
            <a:pPr marL="342900" indent="-3429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2E5C"/>
                </a:solidFill>
              </a:rPr>
              <a:t>The Logan Market </a:t>
            </a:r>
            <a:r>
              <a:rPr lang="en-US" dirty="0">
                <a:solidFill>
                  <a:srgbClr val="002E5C"/>
                </a:solidFill>
              </a:rPr>
              <a:t>proposal included a more </a:t>
            </a:r>
            <a:r>
              <a:rPr lang="en-US" dirty="0" smtClean="0">
                <a:solidFill>
                  <a:srgbClr val="002E5C"/>
                </a:solidFill>
              </a:rPr>
              <a:t>extensive redevelopment of the site and a higher mix </a:t>
            </a:r>
            <a:r>
              <a:rPr lang="en-US" dirty="0">
                <a:solidFill>
                  <a:srgbClr val="002E5C"/>
                </a:solidFill>
              </a:rPr>
              <a:t>of </a:t>
            </a:r>
            <a:r>
              <a:rPr lang="en-US" dirty="0" smtClean="0">
                <a:solidFill>
                  <a:srgbClr val="002E5C"/>
                </a:solidFill>
              </a:rPr>
              <a:t>uses.</a:t>
            </a:r>
            <a:endParaRPr lang="en-US" dirty="0">
              <a:solidFill>
                <a:srgbClr val="002E5C"/>
              </a:solidFill>
            </a:endParaRPr>
          </a:p>
          <a:p>
            <a:pPr marL="342900" indent="-342900">
              <a:spcAft>
                <a:spcPts val="400"/>
              </a:spcAft>
              <a:buFont typeface="Courier New" panose="02070309020205020404" pitchFamily="49" charset="0"/>
              <a:buChar char="o"/>
            </a:pPr>
            <a:endParaRPr lang="en-US" sz="100" dirty="0">
              <a:solidFill>
                <a:srgbClr val="002E5C"/>
              </a:solidFill>
            </a:endParaRPr>
          </a:p>
          <a:p>
            <a:pPr marL="342900" indent="-342900">
              <a:spcAft>
                <a:spcPts val="400"/>
              </a:spcAft>
              <a:buFont typeface="Courier New" panose="02070309020205020404" pitchFamily="49" charset="0"/>
              <a:buChar char="o"/>
            </a:pPr>
            <a:endParaRPr lang="en-US" sz="100" dirty="0">
              <a:solidFill>
                <a:srgbClr val="002E5C"/>
              </a:solidFill>
            </a:endParaRPr>
          </a:p>
          <a:p>
            <a:pPr marL="342900" indent="-3429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E5C"/>
                </a:solidFill>
              </a:rPr>
              <a:t>The </a:t>
            </a:r>
            <a:r>
              <a:rPr lang="en-US" dirty="0" smtClean="0">
                <a:solidFill>
                  <a:srgbClr val="002E5C"/>
                </a:solidFill>
              </a:rPr>
              <a:t>Pavilion 2.0 proposal included a larger event space and open public restrooms.</a:t>
            </a:r>
            <a:endParaRPr lang="en-US" dirty="0">
              <a:solidFill>
                <a:srgbClr val="002E5C"/>
              </a:solidFill>
            </a:endParaRPr>
          </a:p>
          <a:p>
            <a:pPr marL="342900" indent="-342900">
              <a:spcAft>
                <a:spcPts val="400"/>
              </a:spcAft>
              <a:buFont typeface="Courier New" panose="02070309020205020404" pitchFamily="49" charset="0"/>
              <a:buChar char="o"/>
            </a:pPr>
            <a:endParaRPr lang="en-US" dirty="0">
              <a:solidFill>
                <a:srgbClr val="002E5C"/>
              </a:solidFill>
            </a:endParaRPr>
          </a:p>
        </p:txBody>
      </p:sp>
      <p:pic>
        <p:nvPicPr>
          <p:cNvPr id="6146" name="Picture 2" descr="Image result for renton pavil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88" y="1532586"/>
            <a:ext cx="5274165" cy="397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33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2121" y="99835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Selection Criteria</a:t>
            </a:r>
            <a:endParaRPr lang="en-US" sz="4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975703"/>
              </p:ext>
            </p:extLst>
          </p:nvPr>
        </p:nvGraphicFramePr>
        <p:xfrm>
          <a:off x="19250" y="1349515"/>
          <a:ext cx="9085943" cy="5476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5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5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956">
                <a:tc>
                  <a:txBody>
                    <a:bodyPr/>
                    <a:lstStyle/>
                    <a:p>
                      <a:endParaRPr lang="en-US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LM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2.0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Total Possible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371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High Quality</a:t>
                      </a:r>
                      <a:r>
                        <a:rPr lang="en-US" baseline="0" dirty="0" smtClean="0">
                          <a:solidFill>
                            <a:srgbClr val="002E5C"/>
                          </a:solidFill>
                        </a:rPr>
                        <a:t> Development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9.33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6.67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10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758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Financial Benefit to City 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16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13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20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7704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Develop</a:t>
                      </a:r>
                      <a:r>
                        <a:rPr lang="en-US" baseline="0" dirty="0" smtClean="0">
                          <a:solidFill>
                            <a:srgbClr val="002E5C"/>
                          </a:solidFill>
                        </a:rPr>
                        <a:t> Positive Working Relationships with exiting organizations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8.33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8.67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10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758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Qualifications and Experience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33.33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26.67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40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330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Financial Ability to complete project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16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16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20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15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TOTALS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83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71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E5C"/>
                          </a:solidFill>
                        </a:rPr>
                        <a:t>100</a:t>
                      </a:r>
                      <a:endParaRPr lang="en-US" dirty="0">
                        <a:solidFill>
                          <a:srgbClr val="002E5C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293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749639" y="2018900"/>
            <a:ext cx="6403986" cy="2240278"/>
          </a:xfrm>
          <a:solidFill>
            <a:srgbClr val="B26314"/>
          </a:solidFill>
        </p:spPr>
        <p:txBody>
          <a:bodyPr>
            <a:noAutofit/>
          </a:bodyPr>
          <a:lstStyle/>
          <a:p>
            <a:pPr algn="r"/>
            <a:r>
              <a:rPr lang="en-US" sz="49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Review Committee Conclusions</a:t>
            </a:r>
            <a:endParaRPr lang="en-US" sz="49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9766"/>
            <a:ext cx="2798546" cy="279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6686" y="1393371"/>
            <a:ext cx="455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36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28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5314" y="2017486"/>
            <a:ext cx="454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6454" y="1645921"/>
            <a:ext cx="8730342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090"/>
              </a:lnSpc>
              <a:spcAft>
                <a:spcPts val="7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E5C"/>
                </a:solidFill>
              </a:rPr>
              <a:t>The Review Committee was impressed with caliber of both teams and proposals and believe either would bring greater </a:t>
            </a:r>
            <a:r>
              <a:rPr lang="en-US" sz="2000" dirty="0" smtClean="0">
                <a:solidFill>
                  <a:srgbClr val="002E5C"/>
                </a:solidFill>
              </a:rPr>
              <a:t>activity </a:t>
            </a:r>
            <a:r>
              <a:rPr lang="en-US" sz="2000" dirty="0">
                <a:solidFill>
                  <a:srgbClr val="002E5C"/>
                </a:solidFill>
              </a:rPr>
              <a:t>and energize </a:t>
            </a:r>
            <a:r>
              <a:rPr lang="en-US" sz="2000" dirty="0" smtClean="0">
                <a:solidFill>
                  <a:srgbClr val="002E5C"/>
                </a:solidFill>
              </a:rPr>
              <a:t>downtown</a:t>
            </a:r>
            <a:endParaRPr lang="en-US" sz="2000" dirty="0">
              <a:solidFill>
                <a:srgbClr val="002E5C"/>
              </a:solidFill>
            </a:endParaRPr>
          </a:p>
          <a:p>
            <a:pPr marL="342900" indent="-342900">
              <a:lnSpc>
                <a:spcPts val="2090"/>
              </a:lnSpc>
              <a:spcAft>
                <a:spcPts val="7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Both development teams have a demonstrated track record and capacity to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deliver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lnSpc>
                <a:spcPts val="2090"/>
              </a:lnSpc>
              <a:spcAft>
                <a:spcPts val="7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E5C"/>
                </a:solidFill>
              </a:rPr>
              <a:t>The </a:t>
            </a:r>
            <a:r>
              <a:rPr lang="en-US" sz="2000" dirty="0" smtClean="0">
                <a:solidFill>
                  <a:srgbClr val="002E5C"/>
                </a:solidFill>
              </a:rPr>
              <a:t>Pavilion 2.0 </a:t>
            </a:r>
            <a:r>
              <a:rPr lang="en-US" sz="2000" dirty="0">
                <a:solidFill>
                  <a:srgbClr val="002E5C"/>
                </a:solidFill>
              </a:rPr>
              <a:t>proposal shows </a:t>
            </a:r>
            <a:r>
              <a:rPr lang="en-US" sz="2000" dirty="0" smtClean="0">
                <a:solidFill>
                  <a:srgbClr val="002E5C"/>
                </a:solidFill>
              </a:rPr>
              <a:t>an evolution of the existing event space that </a:t>
            </a:r>
            <a:r>
              <a:rPr lang="en-US" sz="2000" dirty="0">
                <a:solidFill>
                  <a:srgbClr val="002E5C"/>
                </a:solidFill>
              </a:rPr>
              <a:t>would be a valuable asset </a:t>
            </a:r>
            <a:r>
              <a:rPr lang="en-US" sz="2000" dirty="0" smtClean="0">
                <a:solidFill>
                  <a:srgbClr val="002E5C"/>
                </a:solidFill>
              </a:rPr>
              <a:t>to Downtown </a:t>
            </a:r>
            <a:r>
              <a:rPr lang="en-US" sz="2000" dirty="0">
                <a:solidFill>
                  <a:srgbClr val="002E5C"/>
                </a:solidFill>
              </a:rPr>
              <a:t>Renton</a:t>
            </a:r>
            <a:r>
              <a:rPr lang="en-US" sz="2000" dirty="0" smtClean="0">
                <a:solidFill>
                  <a:srgbClr val="002E5C"/>
                </a:solidFill>
              </a:rPr>
              <a:t>.</a:t>
            </a:r>
            <a:endParaRPr lang="en-US" sz="2000" dirty="0">
              <a:solidFill>
                <a:srgbClr val="002E5C"/>
              </a:solidFill>
            </a:endParaRPr>
          </a:p>
          <a:p>
            <a:pPr marL="342900" indent="-342900">
              <a:lnSpc>
                <a:spcPts val="2090"/>
              </a:lnSpc>
              <a:spcAft>
                <a:spcPts val="70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Logan Market Team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proposed a more diverse array of uses that would serve to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activate the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site and create a sense of place and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destination.</a:t>
            </a:r>
          </a:p>
          <a:p>
            <a:pPr marL="342900" indent="-342900">
              <a:lnSpc>
                <a:spcPts val="2090"/>
              </a:lnSpc>
              <a:spcAft>
                <a:spcPts val="700"/>
              </a:spcAft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Review Committee ultimate determined that the Logan Market Concept better fit the desired result per the Downtown Civic Core 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9280" y="105230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r>
              <a:rPr lang="en-US" sz="40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26689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9163250" cy="1300164"/>
          </a:xfrm>
          <a:prstGeom prst="rect">
            <a:avLst/>
          </a:prstGeom>
          <a:solidFill>
            <a:srgbClr val="B26314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       </a:t>
            </a:r>
          </a:p>
          <a:p>
            <a:endParaRPr lang="en-US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98F5-32D3-4BFE-BE51-9388622085F0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29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76201"/>
            <a:ext cx="15697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5314" y="2017486"/>
            <a:ext cx="454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29280" y="105230"/>
            <a:ext cx="7053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ln w="12700"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Pavilion</a:t>
            </a:r>
          </a:p>
          <a:p>
            <a:endParaRPr lang="en-US" sz="4000" b="1" dirty="0" smtClean="0">
              <a:ln w="12700">
                <a:solidFill>
                  <a:srgbClr val="002060"/>
                </a:solidFill>
              </a:ln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27522" y="3174643"/>
            <a:ext cx="43978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US" sz="6600" dirty="0"/>
              <a:t>Questions</a:t>
            </a:r>
            <a:r>
              <a:rPr lang="en-US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947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9211</TotalTime>
  <Words>986</Words>
  <Application>Microsoft Office PowerPoint</Application>
  <PresentationFormat>On-screen Show (4:3)</PresentationFormat>
  <Paragraphs>334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Aharoni</vt:lpstr>
      <vt:lpstr>Arial</vt:lpstr>
      <vt:lpstr>Arial Narrow</vt:lpstr>
      <vt:lpstr>Calibri</vt:lpstr>
      <vt:lpstr>Century Gothic</vt:lpstr>
      <vt:lpstr>Courier New</vt:lpstr>
      <vt:lpstr>Palatino Linotype</vt:lpstr>
      <vt:lpstr>Executive</vt:lpstr>
      <vt:lpstr>            Pavilion RFP Update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The Logan Market Proposal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The Pavilion 2.0 Proposal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Committee Conclusions</vt:lpstr>
      <vt:lpstr>PowerPoint Presentation</vt:lpstr>
      <vt:lpstr>PowerPoint Presentation</vt:lpstr>
    </vt:vector>
  </TitlesOfParts>
  <Company>City of Renton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Leslie A Betlach</dc:creator>
  <cp:lastModifiedBy>David Buchheit</cp:lastModifiedBy>
  <cp:revision>870</cp:revision>
  <cp:lastPrinted>2018-02-09T18:50:21Z</cp:lastPrinted>
  <dcterms:created xsi:type="dcterms:W3CDTF">2013-06-17T19:13:34Z</dcterms:created>
  <dcterms:modified xsi:type="dcterms:W3CDTF">2019-08-19T19:12:34Z</dcterms:modified>
</cp:coreProperties>
</file>